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9"/>
  </p:notesMasterIdLst>
  <p:sldIdLst>
    <p:sldId id="266" r:id="rId2"/>
    <p:sldId id="284" r:id="rId3"/>
    <p:sldId id="293" r:id="rId4"/>
    <p:sldId id="294" r:id="rId5"/>
    <p:sldId id="295" r:id="rId6"/>
    <p:sldId id="285" r:id="rId7"/>
    <p:sldId id="296" r:id="rId8"/>
    <p:sldId id="297" r:id="rId9"/>
    <p:sldId id="298" r:id="rId10"/>
    <p:sldId id="286" r:id="rId11"/>
    <p:sldId id="287" r:id="rId12"/>
    <p:sldId id="288" r:id="rId13"/>
    <p:sldId id="289" r:id="rId14"/>
    <p:sldId id="290" r:id="rId15"/>
    <p:sldId id="291" r:id="rId16"/>
    <p:sldId id="292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Privacy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“Reliable Machine Learning”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k-anonymity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329353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idea behind k-anonymity is that </a:t>
            </a:r>
            <a:r>
              <a:rPr lang="en-US" dirty="0">
                <a:solidFill>
                  <a:srgbClr val="FF0000"/>
                </a:solidFill>
              </a:rPr>
              <a:t>in a given dataset</a:t>
            </a:r>
            <a:r>
              <a:rPr lang="en-US" dirty="0"/>
              <a:t>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for </a:t>
            </a:r>
            <a:r>
              <a:rPr lang="en-US" dirty="0">
                <a:solidFill>
                  <a:srgbClr val="FF0000"/>
                </a:solidFill>
              </a:rPr>
              <a:t>any given combination of categories of interest,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there </a:t>
            </a:r>
            <a:r>
              <a:rPr lang="en-US" dirty="0">
                <a:solidFill>
                  <a:srgbClr val="FF0000"/>
                </a:solidFill>
              </a:rPr>
              <a:t>should be at least k individuals (externally specified) who fall into any given </a:t>
            </a:r>
            <a:r>
              <a:rPr lang="en-US" dirty="0" smtClean="0">
                <a:solidFill>
                  <a:srgbClr val="FF0000"/>
                </a:solidFill>
              </a:rPr>
              <a:t>bucket</a:t>
            </a:r>
          </a:p>
          <a:p>
            <a:endParaRPr lang="en-US" dirty="0" smtClean="0"/>
          </a:p>
          <a:p>
            <a:r>
              <a:rPr lang="en-US" dirty="0" smtClean="0"/>
              <a:t>For example, could apply </a:t>
            </a:r>
            <a:r>
              <a:rPr lang="en-US" dirty="0"/>
              <a:t>k-anonymity to a dataset listing individuals in a town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by requiring that </a:t>
            </a:r>
            <a:r>
              <a:rPr lang="en-US" dirty="0"/>
              <a:t>data </a:t>
            </a:r>
            <a:r>
              <a:rPr lang="en-US" dirty="0" smtClean="0"/>
              <a:t>be </a:t>
            </a:r>
            <a:r>
              <a:rPr lang="en-US" dirty="0"/>
              <a:t>bucketed such that for any zip code / birth information / gender </a:t>
            </a:r>
            <a:r>
              <a:rPr lang="en-US" dirty="0" smtClean="0"/>
              <a:t>category there </a:t>
            </a:r>
            <a:r>
              <a:rPr lang="en-US" dirty="0"/>
              <a:t>were at  </a:t>
            </a:r>
            <a:r>
              <a:rPr lang="en-US" dirty="0" smtClean="0"/>
              <a:t>least </a:t>
            </a:r>
            <a:r>
              <a:rPr lang="en-US" dirty="0"/>
              <a:t>10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individuals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Many ways to </a:t>
            </a:r>
            <a:r>
              <a:rPr lang="en-US" dirty="0"/>
              <a:t>accomplish </a:t>
            </a:r>
            <a:r>
              <a:rPr lang="en-US" dirty="0" smtClean="0"/>
              <a:t>this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report </a:t>
            </a:r>
            <a:r>
              <a:rPr lang="en-US" dirty="0"/>
              <a:t>birthdays at the month or year level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report </a:t>
            </a:r>
            <a:r>
              <a:rPr lang="en-US" dirty="0"/>
              <a:t>only the first four digits of </a:t>
            </a:r>
            <a:r>
              <a:rPr lang="en-US" dirty="0" smtClean="0"/>
              <a:t>a zip </a:t>
            </a:r>
            <a:r>
              <a:rPr lang="en-US" dirty="0"/>
              <a:t>code rather than all </a:t>
            </a:r>
            <a:r>
              <a:rPr lang="en-US" dirty="0" smtClean="0"/>
              <a:t>five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appropriate size for k will </a:t>
            </a:r>
            <a:r>
              <a:rPr lang="en-US" dirty="0" smtClean="0"/>
              <a:t>depend on </a:t>
            </a:r>
            <a:r>
              <a:rPr lang="en-US" dirty="0"/>
              <a:t>the particular domain,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could have different implications </a:t>
            </a:r>
            <a:r>
              <a:rPr lang="en-US" dirty="0" smtClean="0"/>
              <a:t>regarding </a:t>
            </a:r>
            <a:r>
              <a:rPr lang="en-US" dirty="0"/>
              <a:t>sensitivity of the data,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possibility </a:t>
            </a:r>
            <a:r>
              <a:rPr lang="en-US" dirty="0"/>
              <a:t>to build useful datasets with large </a:t>
            </a:r>
            <a:r>
              <a:rPr lang="en-US" dirty="0" smtClean="0"/>
              <a:t>k, and </a:t>
            </a:r>
            <a:r>
              <a:rPr lang="en-US" dirty="0"/>
              <a:t>possibility of </a:t>
            </a:r>
            <a:r>
              <a:rPr lang="en-US" dirty="0" err="1"/>
              <a:t>reidentification</a:t>
            </a:r>
            <a:r>
              <a:rPr lang="en-US" dirty="0"/>
              <a:t> given other known potentially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Linkable datasets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Differential privacy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Mathematical method adds noise to data </a:t>
            </a:r>
            <a:r>
              <a:rPr lang="en-US" dirty="0"/>
              <a:t>such that probabilistic guarantees can </a:t>
            </a:r>
            <a:r>
              <a:rPr lang="en-US" dirty="0" smtClean="0"/>
              <a:t>be made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regarding </a:t>
            </a:r>
            <a:r>
              <a:rPr lang="en-US" dirty="0"/>
              <a:t>the possibility (or more importantly, lack of possibility) to </a:t>
            </a:r>
            <a:r>
              <a:rPr lang="en-US" dirty="0" smtClean="0"/>
              <a:t>make inferences </a:t>
            </a:r>
            <a:r>
              <a:rPr lang="en-US" dirty="0"/>
              <a:t>about a </a:t>
            </a:r>
            <a:r>
              <a:rPr lang="en-US" dirty="0" smtClean="0"/>
              <a:t>specific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individual </a:t>
            </a:r>
            <a:r>
              <a:rPr lang="en-US" dirty="0"/>
              <a:t>when given access to that </a:t>
            </a:r>
            <a:r>
              <a:rPr lang="en-US" dirty="0" err="1"/>
              <a:t>noisified</a:t>
            </a:r>
            <a:r>
              <a:rPr lang="en-US" dirty="0"/>
              <a:t> </a:t>
            </a:r>
            <a:r>
              <a:rPr lang="en-US" dirty="0" smtClean="0"/>
              <a:t>data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Idea behind differential privacy is that it would be </a:t>
            </a:r>
            <a:r>
              <a:rPr lang="en-US" dirty="0">
                <a:solidFill>
                  <a:srgbClr val="FF0000"/>
                </a:solidFill>
              </a:rPr>
              <a:t>a privacy problem for one </a:t>
            </a:r>
            <a:r>
              <a:rPr lang="en-US" dirty="0" smtClean="0">
                <a:solidFill>
                  <a:srgbClr val="FF0000"/>
                </a:solidFill>
              </a:rPr>
              <a:t>individual’s inclusion</a:t>
            </a:r>
            <a:r>
              <a:rPr lang="en-US" dirty="0">
                <a:solidFill>
                  <a:srgbClr val="FF0000"/>
                </a:solidFill>
              </a:rPr>
              <a:t>, or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non-inclusion</a:t>
            </a:r>
            <a:r>
              <a:rPr lang="en-US" dirty="0">
                <a:solidFill>
                  <a:srgbClr val="FF0000"/>
                </a:solidFill>
              </a:rPr>
              <a:t>,</a:t>
            </a:r>
            <a:r>
              <a:rPr lang="en-US" dirty="0"/>
              <a:t> in a dataset to influence operations, such as the calculation </a:t>
            </a:r>
            <a:r>
              <a:rPr lang="en-US" dirty="0" smtClean="0"/>
              <a:t>of averages </a:t>
            </a:r>
            <a:r>
              <a:rPr lang="en-US" dirty="0"/>
              <a:t>or other </a:t>
            </a:r>
          </a:p>
          <a:p>
            <a:pPr marL="0" indent="0">
              <a:buNone/>
            </a:pPr>
            <a:r>
              <a:rPr lang="en-US" dirty="0" smtClean="0"/>
              <a:t>   statistics</a:t>
            </a:r>
            <a:r>
              <a:rPr lang="en-US" dirty="0"/>
              <a:t>, so that the dataset’s information could be inferred based </a:t>
            </a:r>
            <a:r>
              <a:rPr lang="en-US" dirty="0" smtClean="0"/>
              <a:t>on aggregate reporting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if the mean age of a class is reported and the size of the group, with and without an individual, possible to know that individual’s 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If differential privacy is applied, it would, in probability, not be possible to infer that individual’s age at a pre-specified level of precision and given a pre-specified query budget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Methods to Preserve Privacy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648199"/>
          </a:xfrm>
        </p:spPr>
        <p:txBody>
          <a:bodyPr/>
          <a:lstStyle/>
          <a:p>
            <a:r>
              <a:rPr lang="en-US" dirty="0"/>
              <a:t>k-anonymity and differential privacy refer to very specific notions of privacy and computational </a:t>
            </a:r>
            <a:r>
              <a:rPr lang="en-US" dirty="0" smtClean="0"/>
              <a:t>measures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Indeed</a:t>
            </a:r>
            <a:r>
              <a:rPr lang="en-US" dirty="0"/>
              <a:t>, privacy is itself a highly technical and specialized field, perhaps best left to experts in terms of implementation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variety of accessible privacy-enhancing measures are transparent, straightforward to </a:t>
            </a:r>
            <a:r>
              <a:rPr lang="en-US" dirty="0" smtClean="0">
                <a:solidFill>
                  <a:srgbClr val="FF0000"/>
                </a:solidFill>
              </a:rPr>
              <a:t>implement</a:t>
            </a:r>
            <a:r>
              <a:rPr lang="en-US" dirty="0">
                <a:solidFill>
                  <a:srgbClr val="FF0000"/>
                </a:solidFill>
              </a:rPr>
              <a:t>, and meaningful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include them in workflow and will likely need to </a:t>
            </a:r>
            <a:r>
              <a:rPr lang="en-US" dirty="0">
                <a:solidFill>
                  <a:srgbClr val="FF0000"/>
                </a:solidFill>
              </a:rPr>
              <a:t>customize</a:t>
            </a:r>
            <a:r>
              <a:rPr lang="en-US" dirty="0"/>
              <a:t> them</a:t>
            </a:r>
          </a:p>
          <a:p>
            <a:endParaRPr lang="en-US" dirty="0"/>
          </a:p>
          <a:p>
            <a:r>
              <a:rPr lang="en-US" dirty="0"/>
              <a:t>Likely to already be familiar concepts to systems administrators and those who deal with compliance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sometimes are </a:t>
            </a:r>
            <a:r>
              <a:rPr lang="en-US" dirty="0">
                <a:solidFill>
                  <a:srgbClr val="FF0000"/>
                </a:solidFill>
              </a:rPr>
              <a:t>painfully unfamiliar to data scientists and ML </a:t>
            </a:r>
            <a:r>
              <a:rPr lang="en-US" dirty="0" smtClean="0">
                <a:solidFill>
                  <a:srgbClr val="FF0000"/>
                </a:solidFill>
              </a:rPr>
              <a:t>engineers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IN" dirty="0" smtClean="0"/>
              <a:t>Two aspects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Technical measures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Institutional measures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measures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952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Access controls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key way to preserve privacy and reduce threats is to implement robust access controls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data about people in a database should be treated as a “need to know” resource,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with ML engineers requesting access for specific purposes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rather than being able to freely access or browse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Likewise</a:t>
            </a:r>
            <a:r>
              <a:rPr lang="en-US" dirty="0">
                <a:solidFill>
                  <a:srgbClr val="FF0000"/>
                </a:solidFill>
              </a:rPr>
              <a:t>, access should be revisited periodically</a:t>
            </a:r>
            <a:r>
              <a:rPr lang="en-US" dirty="0"/>
              <a:t>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to </a:t>
            </a:r>
            <a:r>
              <a:rPr lang="en-US" dirty="0"/>
              <a:t>make sure </a:t>
            </a:r>
            <a:r>
              <a:rPr lang="en-US" dirty="0" smtClean="0"/>
              <a:t>staff </a:t>
            </a:r>
            <a:r>
              <a:rPr lang="en-US" dirty="0"/>
              <a:t>members do not retain access to data for which they no longer have a valid </a:t>
            </a:r>
            <a:r>
              <a:rPr lang="en-US" dirty="0" smtClean="0"/>
              <a:t>active </a:t>
            </a:r>
            <a:r>
              <a:rPr lang="en-US" dirty="0"/>
              <a:t>reason for access</a:t>
            </a:r>
          </a:p>
          <a:p>
            <a:endParaRPr lang="en-US" dirty="0"/>
          </a:p>
          <a:p>
            <a:r>
              <a:rPr lang="en-US" dirty="0"/>
              <a:t>Access logging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Keep track of who is accessing specific forms of data and when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Makes </a:t>
            </a:r>
            <a:r>
              <a:rPr lang="en-US" dirty="0"/>
              <a:t>it possible to understand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use patterns,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see </a:t>
            </a:r>
            <a:r>
              <a:rPr lang="en-US" dirty="0"/>
              <a:t>when someone might be inappropriately accessing data</a:t>
            </a:r>
            <a:r>
              <a:rPr lang="en-US" dirty="0" smtClean="0"/>
              <a:t>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preserve </a:t>
            </a:r>
            <a:r>
              <a:rPr lang="en-US" dirty="0"/>
              <a:t>evidence in case allegations of inappropriate use are made later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analysis of such logs may also indicate ways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which data storage schema could be refactored to reduce the extent of data that different use patterns can access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if an ML modeling calls for access to a sensitive table of data merely to access one column,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consider splitting off that column of data rather than granting access to a full table of additional but unnecessary pieces of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information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Technical </a:t>
            </a:r>
            <a:r>
              <a:rPr lang="en-IN" dirty="0" smtClean="0"/>
              <a:t>measures(2)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405553" cy="4648199"/>
          </a:xfrm>
        </p:spPr>
        <p:txBody>
          <a:bodyPr>
            <a:normAutofit/>
          </a:bodyPr>
          <a:lstStyle/>
          <a:p>
            <a:r>
              <a:rPr lang="en-US" dirty="0"/>
              <a:t>Data minimization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collection of data should be minimized, and likewise the use of data should be minimized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should not be collected merely because it “could be useful” in the future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should be logged only when there is an immediate use case for this data</a:t>
            </a:r>
          </a:p>
          <a:p>
            <a:endParaRPr lang="en-US" dirty="0"/>
          </a:p>
          <a:p>
            <a:r>
              <a:rPr lang="en-US" dirty="0"/>
              <a:t>Data separation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data needed for legitimate business uses should be separated from sensitive data(such as names and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addresses</a:t>
            </a:r>
            <a:r>
              <a:rPr lang="en-US" dirty="0">
                <a:solidFill>
                  <a:srgbClr val="FF0000"/>
                </a:solidFill>
              </a:rPr>
              <a:t>) </a:t>
            </a:r>
            <a:r>
              <a:rPr lang="en-US" dirty="0" smtClean="0">
                <a:solidFill>
                  <a:srgbClr val="FF0000"/>
                </a:solidFill>
              </a:rPr>
              <a:t>that </a:t>
            </a:r>
            <a:r>
              <a:rPr lang="en-US" dirty="0">
                <a:solidFill>
                  <a:srgbClr val="FF0000"/>
                </a:solidFill>
              </a:rPr>
              <a:t>is unlikely to be relevant to creating an ML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to predict users’ clicks, there doesn’t seem to be a justification for knowing a user’s name or address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no </a:t>
            </a:r>
            <a:r>
              <a:rPr lang="en-US" dirty="0"/>
              <a:t>reason for that information to be stored with information that might be useful for that particular prediction task, such as </a:t>
            </a:r>
            <a:r>
              <a:rPr lang="en-US" dirty="0" smtClean="0"/>
              <a:t>past</a:t>
            </a:r>
          </a:p>
          <a:p>
            <a:pPr marL="914400" lvl="2" indent="0">
              <a:buNone/>
            </a:pPr>
            <a:r>
              <a:rPr lang="en-US" dirty="0"/>
              <a:t> </a:t>
            </a:r>
            <a:r>
              <a:rPr lang="en-US" dirty="0" smtClean="0"/>
              <a:t>    browsing </a:t>
            </a:r>
            <a:r>
              <a:rPr lang="en-US" dirty="0"/>
              <a:t>history or demographic information.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Studying data access logs can help to identify ways in which data storage can be refactored to minimize exposure of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data </a:t>
            </a:r>
            <a:r>
              <a:rPr lang="en-US" dirty="0">
                <a:solidFill>
                  <a:srgbClr val="FF0000"/>
                </a:solidFill>
              </a:rPr>
              <a:t>to ML applications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99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Institutional measures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Ethics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Everyone needs ethics training when they enter for designing ML products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engineers should be given — but usually are not — a thorough review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not only of general ethics training (such as the possibility of bias in data)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also domain-specific training when building algorithms for a specific use case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Data </a:t>
            </a:r>
            <a:r>
              <a:rPr lang="en-US" dirty="0"/>
              <a:t>access guidelines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Makes sense to have explicit rules that are readily </a:t>
            </a:r>
            <a:r>
              <a:rPr lang="en-US" dirty="0" smtClean="0">
                <a:solidFill>
                  <a:srgbClr val="FF0000"/>
                </a:solidFill>
              </a:rPr>
              <a:t>available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regarding what </a:t>
            </a:r>
            <a:r>
              <a:rPr lang="en-US" dirty="0">
                <a:solidFill>
                  <a:srgbClr val="FF0000"/>
                </a:solidFill>
              </a:rPr>
              <a:t>constitutes  appropriate access to data and use of that data and what use cases are expressly prohibited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lack of clear and explicit ethics rules </a:t>
            </a:r>
            <a:r>
              <a:rPr lang="en-US" dirty="0" smtClean="0"/>
              <a:t>can </a:t>
            </a:r>
            <a:r>
              <a:rPr lang="en-US" dirty="0"/>
              <a:t>lead to an institutional culture without accountability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Should have clear data access and appropriate data use guidelines </a:t>
            </a:r>
            <a:r>
              <a:rPr lang="en-US" dirty="0"/>
              <a:t>in place in a location that is readily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apparent </a:t>
            </a:r>
            <a:r>
              <a:rPr lang="en-US" dirty="0"/>
              <a:t>and accessible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7211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Institutional </a:t>
            </a:r>
            <a:r>
              <a:rPr lang="en-IN" dirty="0" smtClean="0"/>
              <a:t>measures(2)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481753" cy="4648199"/>
          </a:xfrm>
        </p:spPr>
        <p:txBody>
          <a:bodyPr/>
          <a:lstStyle/>
          <a:p>
            <a:r>
              <a:rPr lang="en-US" dirty="0"/>
              <a:t>Privacy by design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Set of design principles that can apply to </a:t>
            </a:r>
            <a:r>
              <a:rPr lang="en-US" dirty="0" smtClean="0">
                <a:solidFill>
                  <a:srgbClr val="FF0000"/>
                </a:solidFill>
              </a:rPr>
              <a:t>digital </a:t>
            </a:r>
            <a:r>
              <a:rPr lang="en-US" dirty="0">
                <a:solidFill>
                  <a:srgbClr val="FF0000"/>
                </a:solidFill>
              </a:rPr>
              <a:t>product</a:t>
            </a:r>
            <a:r>
              <a:rPr lang="en-US" dirty="0"/>
              <a:t>, including ML pipelines and ML-driven products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notion is that privacy is something that shouldn’t be tacked on to the end of a process that </a:t>
            </a:r>
            <a:r>
              <a:rPr lang="en-US" dirty="0" smtClean="0">
                <a:solidFill>
                  <a:srgbClr val="FF0000"/>
                </a:solidFill>
              </a:rPr>
              <a:t>already exists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Rather, </a:t>
            </a:r>
            <a:r>
              <a:rPr lang="en-US" dirty="0">
                <a:solidFill>
                  <a:srgbClr val="FF0000"/>
                </a:solidFill>
              </a:rPr>
              <a:t>privacy should be intrinsic to design considerations from the start </a:t>
            </a:r>
            <a:endParaRPr lang="en-US" dirty="0" smtClean="0">
              <a:solidFill>
                <a:srgbClr val="FF0000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should </a:t>
            </a:r>
            <a:r>
              <a:rPr lang="en-US" dirty="0"/>
              <a:t>be a </a:t>
            </a:r>
            <a:r>
              <a:rPr lang="en-US" dirty="0" smtClean="0"/>
              <a:t>question </a:t>
            </a:r>
            <a:r>
              <a:rPr lang="en-US" dirty="0"/>
              <a:t>and concern addressed at all working stages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Privacy by design can </a:t>
            </a:r>
            <a:r>
              <a:rPr lang="en-US" dirty="0">
                <a:solidFill>
                  <a:srgbClr val="FF0000"/>
                </a:solidFill>
              </a:rPr>
              <a:t>provide a flexible but holistic way to ensure privacy in all elements of ML development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14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Privacy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Privacy is a notion that has proven notoriously difficult to define in </a:t>
            </a:r>
            <a:r>
              <a:rPr lang="en-US" dirty="0" smtClean="0"/>
              <a:t>scholarship</a:t>
            </a:r>
          </a:p>
          <a:p>
            <a:r>
              <a:rPr lang="en-US" dirty="0"/>
              <a:t>The rise of big data has proven a dramatic example of Privacy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Experts used to think that </a:t>
            </a:r>
            <a:r>
              <a:rPr lang="en-US" dirty="0">
                <a:solidFill>
                  <a:srgbClr val="FF0000"/>
                </a:solidFill>
              </a:rPr>
              <a:t>de-identified data was appropriate and safe to release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</a:t>
            </a:r>
            <a:r>
              <a:rPr lang="en-US" dirty="0">
                <a:solidFill>
                  <a:srgbClr val="FF0000"/>
                </a:solidFill>
              </a:rPr>
              <a:t>data would have removed </a:t>
            </a:r>
            <a:r>
              <a:rPr lang="en-US" dirty="0"/>
              <a:t>what was thought to be identifying information, such as </a:t>
            </a:r>
            <a:r>
              <a:rPr lang="en-US" dirty="0">
                <a:solidFill>
                  <a:srgbClr val="FF0000"/>
                </a:solidFill>
              </a:rPr>
              <a:t>name or </a:t>
            </a:r>
            <a:r>
              <a:rPr lang="en-US" dirty="0" smtClean="0">
                <a:solidFill>
                  <a:srgbClr val="FF0000"/>
                </a:solidFill>
              </a:rPr>
              <a:t>address</a:t>
            </a:r>
            <a:r>
              <a:rPr lang="en-US" dirty="0"/>
              <a:t>, that </a:t>
            </a:r>
            <a:r>
              <a:rPr lang="en-US" dirty="0" smtClean="0"/>
              <a:t>could </a:t>
            </a:r>
            <a:r>
              <a:rPr lang="en-US" dirty="0"/>
              <a:t>easily be matched to a person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</a:t>
            </a:r>
            <a:r>
              <a:rPr lang="en-US" dirty="0">
                <a:solidFill>
                  <a:srgbClr val="FF0000"/>
                </a:solidFill>
              </a:rPr>
              <a:t>information about other factors </a:t>
            </a:r>
            <a:r>
              <a:rPr lang="en-US" dirty="0"/>
              <a:t>associated with, but seemingly not directly related to, a </a:t>
            </a:r>
            <a:r>
              <a:rPr lang="en-US" dirty="0" smtClean="0"/>
              <a:t>specific </a:t>
            </a:r>
            <a:r>
              <a:rPr lang="en-US" dirty="0"/>
              <a:t>person’s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identity </a:t>
            </a:r>
            <a:r>
              <a:rPr lang="en-US" dirty="0"/>
              <a:t>was still released, </a:t>
            </a:r>
            <a:r>
              <a:rPr lang="en-US" dirty="0" smtClean="0">
                <a:solidFill>
                  <a:srgbClr val="FF0000"/>
                </a:solidFill>
              </a:rPr>
              <a:t>such </a:t>
            </a:r>
            <a:r>
              <a:rPr lang="en-US" dirty="0">
                <a:solidFill>
                  <a:srgbClr val="FF0000"/>
                </a:solidFill>
              </a:rPr>
              <a:t>as birthday, race, or zip code.</a:t>
            </a:r>
          </a:p>
          <a:p>
            <a:endParaRPr lang="en-US" dirty="0"/>
          </a:p>
          <a:p>
            <a:r>
              <a:rPr lang="en-US" dirty="0"/>
              <a:t>With the advent of big data, many datasets were compiled, often about overlapping groups of people,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became </a:t>
            </a:r>
            <a:r>
              <a:rPr lang="en-US" dirty="0">
                <a:solidFill>
                  <a:srgbClr val="FF0000"/>
                </a:solidFill>
              </a:rPr>
              <a:t>possible to use different datasets together to identify people from de-identified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for most Americans, it turned out to be possible to identify them in a de-identified </a:t>
            </a:r>
            <a:r>
              <a:rPr lang="en-US" dirty="0" smtClean="0"/>
              <a:t>dataset merely </a:t>
            </a:r>
            <a:r>
              <a:rPr lang="en-US" dirty="0"/>
              <a:t>from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knowing </a:t>
            </a:r>
            <a:r>
              <a:rPr lang="en-US" dirty="0"/>
              <a:t>their birthday, zip code, and gender.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Privacy goals in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/>
          <a:lstStyle/>
          <a:p>
            <a:r>
              <a:rPr lang="en-US" dirty="0"/>
              <a:t>An ML process involves many assets which may need to be protected such as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identity of the data contributors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raw dataset collected by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feature extracted from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itself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its input (or part of it) whenever the model is queried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62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goals in </a:t>
            </a:r>
            <a:r>
              <a:rPr lang="en-US" dirty="0" smtClean="0"/>
              <a:t>ML(2)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876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Identity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Protecting the data contributor’s identity is necessary in many data collection processes,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especially when the data collected may reveal political beliefs, sexual preferences, health conditions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Achieving identity privacy can be seen as ensuring anonymity of the data contributors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both </a:t>
            </a:r>
            <a:r>
              <a:rPr lang="en-US" dirty="0">
                <a:solidFill>
                  <a:srgbClr val="FF0000"/>
                </a:solidFill>
              </a:rPr>
              <a:t>from the model creators and the model owners</a:t>
            </a:r>
            <a:r>
              <a:rPr lang="en-US" dirty="0"/>
              <a:t>, who are highly involved in the data collection stage of an ML process,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also </a:t>
            </a:r>
            <a:r>
              <a:rPr lang="en-US" dirty="0">
                <a:solidFill>
                  <a:srgbClr val="FF0000"/>
                </a:solidFill>
              </a:rPr>
              <a:t>from adversaries </a:t>
            </a:r>
            <a:r>
              <a:rPr lang="en-US" dirty="0"/>
              <a:t>which in many cases are acting as model consumers</a:t>
            </a:r>
          </a:p>
          <a:p>
            <a:endParaRPr lang="en-US" dirty="0"/>
          </a:p>
          <a:p>
            <a:r>
              <a:rPr lang="en-US" dirty="0"/>
              <a:t>Raw Dataset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Often, </a:t>
            </a:r>
            <a:r>
              <a:rPr lang="en-US" dirty="0">
                <a:solidFill>
                  <a:srgbClr val="FF0000"/>
                </a:solidFill>
              </a:rPr>
              <a:t>the raw dataset 𝑍 contains sensitive information</a:t>
            </a:r>
            <a:r>
              <a:rPr lang="en-US" dirty="0"/>
              <a:t>, such as the X-ray images from the cancer diagnosis example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Privacy violations could also introduce further new attack vectors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instance, consider a scenario where an ML model can calculate energy efficient plans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previously it has been trained on a dataset which contains the energy consumption and location of houses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Compromising this dataset can expose the time intervals in which the residents of a specific house are absent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latter can then be used as input in defining strategies for robberies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Often, </a:t>
            </a:r>
            <a:r>
              <a:rPr lang="en-US" dirty="0">
                <a:solidFill>
                  <a:srgbClr val="FF0000"/>
                </a:solidFill>
              </a:rPr>
              <a:t>compromising the privacy of the raw dataset could also result in compromising identity privacy</a:t>
            </a:r>
            <a:r>
              <a:rPr lang="en-US" dirty="0"/>
              <a:t>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since data in 𝑍 can be used to identify a specific data contributor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common malpractice which eases the task of compromising 𝑍 is storing the dataset as plaintext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instead of using state of the art encryption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1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goals in </a:t>
            </a:r>
            <a:r>
              <a:rPr lang="en-US" dirty="0" smtClean="0"/>
              <a:t>ML(3)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481753" cy="4876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Feature Datasets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privacy of the feature datasets is as important as the privacy of the raw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Both </a:t>
            </a: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training set 𝑋1 and the validation set 𝑋2 are extracted from 𝑍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case of them being compromised, information about 𝑍 could also be recovered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Unfortunately, the privacy of the feature datasets is threatened in many ML models, which by default store the set 𝑋1 inside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model</a:t>
            </a:r>
          </a:p>
          <a:p>
            <a:endParaRPr lang="en-US" dirty="0"/>
          </a:p>
          <a:p>
            <a:r>
              <a:rPr lang="en-US" dirty="0"/>
              <a:t>Model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Privacy of the model ℳ𝜃 refers to the secrecy of the produced model ℳ𝜃 and its parameter 𝜃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keeping the model secret is a common goal desired by the model owners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</a:t>
            </a:r>
            <a:r>
              <a:rPr lang="en-US" dirty="0">
                <a:solidFill>
                  <a:srgbClr val="FF0000"/>
                </a:solidFill>
              </a:rPr>
              <a:t>, exposing part of the model’s functionality to the model consumers is inevitable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since observing the responses to queries may reveal information about the internal structure of the model</a:t>
            </a:r>
          </a:p>
          <a:p>
            <a:endParaRPr lang="en-US" dirty="0"/>
          </a:p>
          <a:p>
            <a:r>
              <a:rPr lang="en-US" dirty="0"/>
              <a:t>Input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</a:t>
            </a:r>
            <a:r>
              <a:rPr lang="en-US" dirty="0">
                <a:solidFill>
                  <a:srgbClr val="FF0000"/>
                </a:solidFill>
              </a:rPr>
              <a:t>the input (or part of it) to the model may be sensitive and needs to be protected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only the output of the model is revealed to the model consumers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Consider </a:t>
            </a:r>
            <a:r>
              <a:rPr lang="en-US" dirty="0"/>
              <a:t>the scenario of an ML model that takes as input medical records to predict if a certain disease can be inherited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likely that the medical record contributors do not desire to disclose their medical records to each other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In many cases, achieving input privacy requires not only keeping the input 𝑥 secret,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but also limiting the information about 𝑥 disclosed through the response 𝑦 = ℳ𝜃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6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Two key ideas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terms of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how </a:t>
            </a:r>
            <a:r>
              <a:rPr lang="en-US" dirty="0"/>
              <a:t>they </a:t>
            </a:r>
            <a:r>
              <a:rPr lang="en-US" dirty="0" smtClean="0"/>
              <a:t>relate to </a:t>
            </a:r>
            <a:r>
              <a:rPr lang="en-US" dirty="0">
                <a:solidFill>
                  <a:srgbClr val="FF0000"/>
                </a:solidFill>
              </a:rPr>
              <a:t>a notion of </a:t>
            </a:r>
            <a:r>
              <a:rPr lang="en-US" dirty="0" smtClean="0">
                <a:solidFill>
                  <a:srgbClr val="FF0000"/>
                </a:solidFill>
              </a:rPr>
              <a:t>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how </a:t>
            </a:r>
            <a:r>
              <a:rPr lang="en-US" dirty="0"/>
              <a:t>they relate </a:t>
            </a:r>
            <a:r>
              <a:rPr lang="en-US" dirty="0">
                <a:solidFill>
                  <a:srgbClr val="FF0000"/>
                </a:solidFill>
              </a:rPr>
              <a:t>to taking an existing </a:t>
            </a:r>
            <a:r>
              <a:rPr lang="en-US" dirty="0" smtClean="0">
                <a:solidFill>
                  <a:srgbClr val="FF0000"/>
                </a:solidFill>
              </a:rPr>
              <a:t>dataset with </a:t>
            </a:r>
            <a:r>
              <a:rPr lang="en-US" dirty="0">
                <a:solidFill>
                  <a:srgbClr val="FF0000"/>
                </a:solidFill>
              </a:rPr>
              <a:t>personal information and turning it into a </a:t>
            </a:r>
            <a:r>
              <a:rPr lang="en-US" dirty="0" smtClean="0">
                <a:solidFill>
                  <a:srgbClr val="FF0000"/>
                </a:solidFill>
              </a:rPr>
              <a:t>dataset </a:t>
            </a:r>
            <a:r>
              <a:rPr lang="en-US" dirty="0">
                <a:solidFill>
                  <a:srgbClr val="FF0000"/>
                </a:solidFill>
              </a:rPr>
              <a:t>that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can </a:t>
            </a:r>
            <a:r>
              <a:rPr lang="en-US" dirty="0">
                <a:solidFill>
                  <a:srgbClr val="FF0000"/>
                </a:solidFill>
              </a:rPr>
              <a:t>be used or released without compromising individual </a:t>
            </a:r>
            <a:r>
              <a:rPr lang="en-US" dirty="0" smtClean="0">
                <a:solidFill>
                  <a:srgbClr val="FF0000"/>
                </a:solidFill>
              </a:rPr>
              <a:t>identity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 smtClean="0"/>
              <a:t>Broad Ideas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k-anonymity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>
                <a:solidFill>
                  <a:srgbClr val="FF0000"/>
                </a:solidFill>
              </a:rPr>
              <a:t>Differential privacy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Threat Models and Attacks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Adversary models and Type of attacks that target the assets of ML processes</a:t>
            </a:r>
          </a:p>
          <a:p>
            <a:endParaRPr lang="en-US" dirty="0"/>
          </a:p>
          <a:p>
            <a:r>
              <a:rPr lang="en-US" dirty="0"/>
              <a:t>Two different adversary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White box adversaries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Black box </a:t>
            </a:r>
            <a:r>
              <a:rPr lang="en-US" dirty="0" smtClean="0">
                <a:solidFill>
                  <a:srgbClr val="FF0000"/>
                </a:solidFill>
              </a:rPr>
              <a:t>adversaries</a:t>
            </a:r>
          </a:p>
          <a:p>
            <a:endParaRPr lang="en-US" dirty="0" smtClean="0"/>
          </a:p>
          <a:p>
            <a:r>
              <a:rPr lang="en-US" dirty="0"/>
              <a:t>White box adversaries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who </a:t>
            </a:r>
            <a:r>
              <a:rPr lang="en-US" dirty="0"/>
              <a:t>know the structure of the model ℳ𝜃, its parameter 𝜃,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while they may also know part of the raw dataset 𝑍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finally, they can interact with the model (i.e., the adversary is a model consumer in this case)</a:t>
            </a:r>
          </a:p>
          <a:p>
            <a:endParaRPr lang="en-US" dirty="0"/>
          </a:p>
          <a:p>
            <a:r>
              <a:rPr lang="en-US" dirty="0"/>
              <a:t>Black box </a:t>
            </a:r>
            <a:r>
              <a:rPr lang="en-US" dirty="0" smtClean="0"/>
              <a:t>adversaries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 who have </a:t>
            </a:r>
            <a:r>
              <a:rPr lang="en-US" dirty="0"/>
              <a:t>no knowledge about the model and its parameters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they can query the model and observe its response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1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 Models and </a:t>
            </a:r>
            <a:r>
              <a:rPr lang="en-US" dirty="0" smtClean="0"/>
              <a:t>Attacks(2)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00599"/>
          </a:xfrm>
        </p:spPr>
        <p:txBody>
          <a:bodyPr>
            <a:normAutofit/>
          </a:bodyPr>
          <a:lstStyle/>
          <a:p>
            <a:r>
              <a:rPr lang="en-US" dirty="0"/>
              <a:t>Membership Inference Attacks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performed </a:t>
            </a:r>
            <a:r>
              <a:rPr lang="en-US" dirty="0">
                <a:solidFill>
                  <a:srgbClr val="FF0000"/>
                </a:solidFill>
              </a:rPr>
              <a:t>by a black box adversary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Adversary wants to determine if a given data point 𝑧 was part of the raw dataset 𝑍, </a:t>
            </a:r>
            <a:r>
              <a:rPr lang="en-US" dirty="0" smtClean="0"/>
              <a:t>or </a:t>
            </a:r>
            <a:r>
              <a:rPr lang="en-US" dirty="0"/>
              <a:t>if a particular data point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dirty="0" smtClean="0"/>
              <a:t>    𝑥 </a:t>
            </a:r>
            <a:r>
              <a:rPr lang="en-US" dirty="0"/>
              <a:t>was part of the training set 𝑋1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Usually exploit that ML models often behave differently on the data used for their training versus unseen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compromise the raw dataset privacy or the feature datasets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instance,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this </a:t>
            </a:r>
            <a:r>
              <a:rPr lang="en-US" dirty="0"/>
              <a:t>attack could be used by an adversary to learn </a:t>
            </a:r>
            <a:r>
              <a:rPr lang="en-US" dirty="0" smtClean="0"/>
              <a:t>whether </a:t>
            </a:r>
            <a:r>
              <a:rPr lang="en-US" dirty="0"/>
              <a:t>a specific individual’s record was used to train an ML model </a:t>
            </a:r>
          </a:p>
          <a:p>
            <a:pPr marL="914400" lvl="2" indent="0">
              <a:buNone/>
            </a:pPr>
            <a:r>
              <a:rPr lang="en-US" dirty="0"/>
              <a:t>which determines the presence of a certain disease</a:t>
            </a:r>
          </a:p>
          <a:p>
            <a:endParaRPr lang="en-US" dirty="0"/>
          </a:p>
          <a:p>
            <a:r>
              <a:rPr lang="en-US" dirty="0" smtClean="0"/>
              <a:t>De-</a:t>
            </a:r>
            <a:r>
              <a:rPr lang="en-US" dirty="0" err="1" smtClean="0"/>
              <a:t>anonymisation</a:t>
            </a:r>
            <a:r>
              <a:rPr lang="en-US" dirty="0" smtClean="0"/>
              <a:t> </a:t>
            </a:r>
            <a:r>
              <a:rPr lang="en-US" dirty="0"/>
              <a:t>Attacks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Aims to identify an individual who has contributed his data into a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model owners publish the raw dataset 𝑍 or the feature datasets 𝑋1 and 𝑋2 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may allow an adversary to compromise the identity privacy of the data contributors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even though the dataset has been first </a:t>
            </a:r>
            <a:r>
              <a:rPr lang="en-US" dirty="0" smtClean="0"/>
              <a:t>anonymized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Requires white box access to the dataset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507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 Models and </a:t>
            </a:r>
            <a:r>
              <a:rPr lang="en-US" dirty="0" smtClean="0"/>
              <a:t>Attacks(3)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1053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Reconstruction Attacks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Goal of this attack is to construct the raw dataset 𝑍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by reverse engineering the feature training dataset 𝑋1 or the validation dataset 𝑋2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Can compromise the raw dataset privacy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Requires </a:t>
            </a:r>
            <a:r>
              <a:rPr lang="en-US" dirty="0">
                <a:solidFill>
                  <a:srgbClr val="FF0000"/>
                </a:solidFill>
              </a:rPr>
              <a:t>white box access </a:t>
            </a:r>
            <a:r>
              <a:rPr lang="en-US" dirty="0"/>
              <a:t>to a model that hard-codes the feature datasets inside it</a:t>
            </a:r>
          </a:p>
          <a:p>
            <a:endParaRPr lang="en-US" dirty="0"/>
          </a:p>
          <a:p>
            <a:r>
              <a:rPr lang="en-US" dirty="0"/>
              <a:t>Model Extraction Attacks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Goal of this attack is to construct an approximation ℳ̂𝜃 of the model ℳ𝜃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more accurate the approximation is, the more successful the attack 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Adversary has </a:t>
            </a:r>
            <a:r>
              <a:rPr lang="en-US" dirty="0">
                <a:solidFill>
                  <a:srgbClr val="FF0000"/>
                </a:solidFill>
              </a:rPr>
              <a:t>black box capabilities </a:t>
            </a:r>
            <a:r>
              <a:rPr lang="en-US" dirty="0"/>
              <a:t>and trains his model ℳ̂𝜃 by collecting pairs of queries and their responses received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by the </a:t>
            </a:r>
            <a:r>
              <a:rPr lang="en-US" dirty="0"/>
              <a:t>model ℳ𝜃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Violates the model privacy</a:t>
            </a:r>
          </a:p>
          <a:p>
            <a:endParaRPr lang="en-US" dirty="0"/>
          </a:p>
          <a:p>
            <a:r>
              <a:rPr lang="en-US" dirty="0"/>
              <a:t>Model Inversion Attacks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Aim at inferring properties about the training dataset 𝑋1, even when it is not explicitly stored in the model ℳ𝜃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even be performed by </a:t>
            </a:r>
            <a:r>
              <a:rPr lang="en-US" dirty="0">
                <a:solidFill>
                  <a:srgbClr val="FF0000"/>
                </a:solidFill>
              </a:rPr>
              <a:t>a limited black box attacker </a:t>
            </a:r>
            <a:r>
              <a:rPr lang="en-US" dirty="0"/>
              <a:t>who can interact with the model by querying it and collecting its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responses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Adversary may first perform a model extraction attack and then </a:t>
            </a:r>
            <a:r>
              <a:rPr lang="en-US" dirty="0" err="1"/>
              <a:t>utilise</a:t>
            </a:r>
            <a:r>
              <a:rPr lang="en-US" dirty="0"/>
              <a:t> the model ℳ̂𝜃 to accomplish a model inversion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attack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3266</TotalTime>
  <Words>2210</Words>
  <Application>Microsoft Office PowerPoint</Application>
  <PresentationFormat>Widescreen</PresentationFormat>
  <Paragraphs>225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Privacy</vt:lpstr>
      <vt:lpstr>Privacy</vt:lpstr>
      <vt:lpstr>Privacy goals in ML</vt:lpstr>
      <vt:lpstr>Privacy goals in ML(2)</vt:lpstr>
      <vt:lpstr>Privacy goals in ML(3)</vt:lpstr>
      <vt:lpstr>Two key ideas</vt:lpstr>
      <vt:lpstr>Threat Models and Attacks</vt:lpstr>
      <vt:lpstr>Threat Models and Attacks(2)</vt:lpstr>
      <vt:lpstr>Threat Models and Attacks(3)</vt:lpstr>
      <vt:lpstr>k-anonymity</vt:lpstr>
      <vt:lpstr>Differential privacy</vt:lpstr>
      <vt:lpstr>Methods to Preserve Privacy</vt:lpstr>
      <vt:lpstr>Technical measures</vt:lpstr>
      <vt:lpstr>Technical measures(2)</vt:lpstr>
      <vt:lpstr>Institutional measures</vt:lpstr>
      <vt:lpstr>Institutional measures(2)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253</cp:revision>
  <dcterms:created xsi:type="dcterms:W3CDTF">2018-10-16T06:13:57Z</dcterms:created>
  <dcterms:modified xsi:type="dcterms:W3CDTF">2023-09-21T01:27:20Z</dcterms:modified>
</cp:coreProperties>
</file>

<file path=docProps/thumbnail.jpeg>
</file>